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0375900" cy="58547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66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66" d="100"/>
          <a:sy n="166" d="100"/>
        </p:scale>
        <p:origin x="3396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1735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619500" y="749300"/>
            <a:ext cx="3098800" cy="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70000" y="1231900"/>
            <a:ext cx="7810500" cy="965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3200" b="1">
                <a:solidFill>
                  <a:srgbClr val="FFFFFF"/>
                </a:solidFill>
                <a:latin typeface="微软雅黑"/>
              </a:rPr>
              <a:t>Market Eye AI-Powered Stock Analysis System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1270000" y="4127500"/>
            <a:ext cx="78105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2000" b="0" dirty="0">
                <a:solidFill>
                  <a:srgbClr val="FFFFFF"/>
                </a:solidFill>
                <a:latin typeface="微软雅黑"/>
              </a:rPr>
              <a:t>Group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4"/>
    </mc:Choice>
    <mc:Fallback>
      <p:transition spd="slow" advTm="16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000" r="1000"/>
          <a:stretch>
            <a:fillRect/>
          </a:stretch>
        </p:blipFill>
        <p:spPr>
          <a:xfrm>
            <a:off x="5232400" y="0"/>
            <a:ext cx="52578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69900" y="1879600"/>
            <a:ext cx="622300" cy="127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7200" y="1028700"/>
            <a:ext cx="4521200" cy="60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1111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微软雅黑"/>
              </a:rPr>
              <a:t>Forecasting Techniques and Algorithms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469900" y="2044700"/>
            <a:ext cx="45212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Integration of Techniques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469900" y="2921000"/>
            <a:ext cx="4521200" cy="1346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微软雅黑"/>
              </a:rPr>
              <a:t>Combining time series analysis, regression analysis, and machine learning algorithms enhances predictive accuracy by leveraging the strengths of each method to analyze complex market behaviors and trends.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6"/>
    </mc:Choice>
    <mc:Fallback>
      <p:transition spd="slow" advTm="366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6000" r="6000"/>
          <a:stretch>
            <a:fillRect/>
          </a:stretch>
        </p:blipFill>
        <p:spPr>
          <a:xfrm>
            <a:off x="723900" y="1104900"/>
            <a:ext cx="88900" cy="443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5600" y="241300"/>
            <a:ext cx="95631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Recommendation Generation Process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1041400" y="1308100"/>
            <a:ext cx="54864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Systematic Data Processing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1054100" y="1625600"/>
            <a:ext cx="5473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微软雅黑"/>
              </a:rPr>
              <a:t>Employs rigorous data cleaning and preprocessing to ensure high-quality input for analysis.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33000" r="33000"/>
          <a:stretch>
            <a:fillRect/>
          </a:stretch>
        </p:blipFill>
        <p:spPr>
          <a:xfrm>
            <a:off x="6972300" y="1079500"/>
            <a:ext cx="2832100" cy="4648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6000" y="2654300"/>
            <a:ext cx="54864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Advanced Predictive Models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1016000" y="2984500"/>
            <a:ext cx="5473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微软雅黑"/>
              </a:rPr>
              <a:t>Utilizes cutting-edge algorithms like ARIMA and LSTM for accurate stock price forecasting.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1003300" y="4064000"/>
            <a:ext cx="54864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Actionable Investment Insights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003300" y="4381500"/>
            <a:ext cx="5473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微软雅黑"/>
              </a:rPr>
              <a:t>Generates tailored recommendations, including 'Buy', 'Hold', or 'Sell', based on predictive outcomes.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2"/>
    </mc:Choice>
    <mc:Fallback>
      <p:transition spd="slow" advTm="343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426700" cy="586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00" y="2527300"/>
            <a:ext cx="7810500" cy="393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1">
                <a:solidFill>
                  <a:srgbClr val="FFFFFF"/>
                </a:solidFill>
                <a:latin typeface="微软雅黑"/>
              </a:rPr>
              <a:t>Challenges, Outcomes, and Future Directions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1270000" y="1765300"/>
            <a:ext cx="78105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111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微软雅黑"/>
              </a:rPr>
              <a:t>Section 3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1"/>
    </mc:Choice>
    <mc:Fallback>
      <p:transition spd="slow" advTm="357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80000">
            <a:off x="635000" y="965200"/>
            <a:ext cx="3403600" cy="34036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4711700" y="2527300"/>
            <a:ext cx="622300" cy="127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711700" y="2654300"/>
            <a:ext cx="52451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1111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微软雅黑"/>
              </a:rPr>
              <a:t>Integration of Data Sources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4711700" y="3403600"/>
            <a:ext cx="5245100" cy="1524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600" b="0">
                <a:solidFill>
                  <a:srgbClr val="FFFFFF"/>
                </a:solidFill>
                <a:latin typeface="微软雅黑"/>
              </a:rPr>
              <a:t>The complexity of merging diverse data collection methods posed significant challenges, necessitating advanced algorithms to ensure accurate forecasting and seamless operation, ultimately impacting project timelines and requiring iterative refinements.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622800" y="876300"/>
            <a:ext cx="53340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Challenges Faced During Development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9"/>
    </mc:Choice>
    <mc:Fallback>
      <p:transition spd="slow" advTm="365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33000" r="33000"/>
          <a:stretch>
            <a:fillRect/>
          </a:stretch>
        </p:blipFill>
        <p:spPr>
          <a:xfrm>
            <a:off x="6781800" y="12700"/>
            <a:ext cx="3429000" cy="570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8000" y="1244600"/>
            <a:ext cx="54356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User Growth Milestone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508000" y="2705100"/>
            <a:ext cx="54356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High Predictive Accuracy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508000" y="4178300"/>
            <a:ext cx="54356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Real-Time Data Processing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508000" y="1587500"/>
            <a:ext cx="5435600" cy="533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苹方-简"/>
              </a:rPr>
              <a:t>Achieved a 150% increase in user registrations within six months post-launch.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508000" y="3060700"/>
            <a:ext cx="5435600" cy="533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苹方-简"/>
              </a:rPr>
              <a:t>Forecasting algorithms reached a 92% accuracy rate in stock price predictions.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508000" y="4521200"/>
            <a:ext cx="54356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苹方-简"/>
              </a:rPr>
              <a:t>Processed over 10 million data points daily, improving efficiency by 75%.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241300" y="165100"/>
            <a:ext cx="58674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Achievements and Results of the Project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"/>
    </mc:Choice>
    <mc:Fallback>
      <p:transition spd="slow" advTm="195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000" b="1000"/>
          <a:stretch>
            <a:fillRect/>
          </a:stretch>
        </p:blipFill>
        <p:spPr>
          <a:xfrm>
            <a:off x="1320800" y="1689100"/>
            <a:ext cx="6654800" cy="114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43200" y="1676400"/>
            <a:ext cx="5219700" cy="1079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微软雅黑"/>
              </a:rPr>
              <a:t>Future enhancements will incorporate state-of-the-art machine learning techniques to refine predictive models, aiming for a 15% increase in forecasting accuracy by Q1 2025.</a:t>
            </a:r>
            <a:endParaRPr lang="en-US" sz="110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1000" b="1000"/>
          <a:stretch>
            <a:fillRect/>
          </a:stretch>
        </p:blipFill>
        <p:spPr>
          <a:xfrm>
            <a:off x="1320800" y="3543300"/>
            <a:ext cx="6642100" cy="1143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43200" y="3530600"/>
            <a:ext cx="5207000" cy="812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微软雅黑"/>
              </a:rPr>
              <a:t>Planned UI upgrades will feature customizable dashboards and real-time data visualizations, enhancing user engagement and satisfaction by mid-2025.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08100" y="1384300"/>
            <a:ext cx="660400" cy="660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95400" y="1600200"/>
            <a:ext cx="6604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4285"/>
              </a:lnSpc>
              <a:defRPr/>
            </a:pPr>
            <a:r>
              <a:rPr lang="en-US" sz="1400" b="1">
                <a:solidFill>
                  <a:srgbClr val="FFFFFF"/>
                </a:solidFill>
                <a:latin typeface="微软雅黑"/>
              </a:rPr>
              <a:t>01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08100" y="4343400"/>
            <a:ext cx="660400" cy="660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5400" y="4559300"/>
            <a:ext cx="6604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4285"/>
              </a:lnSpc>
              <a:defRPr/>
            </a:pPr>
            <a:r>
              <a:rPr lang="en-US" sz="1400" b="1">
                <a:solidFill>
                  <a:srgbClr val="FFFFFF"/>
                </a:solidFill>
                <a:latin typeface="微软雅黑"/>
              </a:rPr>
              <a:t>02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968500" y="1371600"/>
            <a:ext cx="71628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Machine Learning Integration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2082800" y="4686300"/>
            <a:ext cx="69342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User-Centric Design Updates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31800" y="254000"/>
            <a:ext cx="93472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Future Improvements and Enhancements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1"/>
    </mc:Choice>
    <mc:Fallback>
      <p:transition spd="slow" advTm="167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BCC00F72-E174-0E2F-392E-7B426F8D77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2" name="live stream">
            <a:hlinkClick r:id="" action="ppaction://media"/>
            <a:extLst>
              <a:ext uri="{FF2B5EF4-FFF2-40B4-BE49-F238E27FC236}">
                <a16:creationId xmlns:a16="http://schemas.microsoft.com/office/drawing/2014/main" id="{8E6BD445-F364-4406-A225-75398E6774B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2750" y="0"/>
            <a:ext cx="7145339" cy="5854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790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68"/>
    </mc:Choice>
    <mc:Fallback>
      <p:transition spd="slow" advTm="16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78" objId="2"/>
        <p14:triggerEvt type="onClick" time="2278" objId="2"/>
        <p14:pauseEvt time="50873" objId="2"/>
        <p14:seekEvt time="50873" objId="2" seek="44946"/>
        <p14:seekEvt time="50874" objId="2" seek="44946"/>
        <p14:seekEvt time="50974" objId="2" seek="45148"/>
        <p14:seekEvt time="50974" objId="2" seek="45148"/>
        <p14:seekEvt time="51034" objId="2" seek="45349"/>
        <p14:seekEvt time="51035" objId="2" seek="45349"/>
        <p14:seekEvt time="51102" objId="2" seek="45450"/>
        <p14:seekEvt time="51102" objId="2" seek="45450"/>
        <p14:seekEvt time="51153" objId="2" seek="45652"/>
        <p14:seekEvt time="51153" objId="2" seek="45652"/>
        <p14:seekEvt time="51217" objId="2" seek="45954"/>
        <p14:seekEvt time="51217" objId="2" seek="45954"/>
        <p14:seekEvt time="51282" objId="2" seek="46256"/>
        <p14:seekEvt time="51282" objId="2" seek="46256"/>
        <p14:seekEvt time="51350" objId="2" seek="46660"/>
        <p14:seekEvt time="51351" objId="2" seek="46660"/>
        <p14:seekEvt time="51448" objId="2" seek="46760"/>
        <p14:seekEvt time="51449" objId="2" seek="46760"/>
        <p14:seekEvt time="51550" objId="2" seek="46962"/>
        <p14:seekEvt time="51550" objId="2" seek="46962"/>
        <p14:seekEvt time="51864" objId="2" seek="47466"/>
        <p14:seekEvt time="51865" objId="2" seek="47466"/>
        <p14:seekEvt time="52016" objId="2" seek="47567"/>
        <p14:seekEvt time="52016" objId="2" seek="47567"/>
        <p14:seekEvt time="52066" objId="2" seek="47768"/>
        <p14:seekEvt time="52066" objId="2" seek="47768"/>
        <p14:seekEvt time="52165" objId="2" seek="48070"/>
        <p14:seekEvt time="52165" objId="2" seek="48070"/>
        <p14:seekEvt time="52216" objId="2" seek="48272"/>
        <p14:seekEvt time="52216" objId="2" seek="48272"/>
        <p14:seekEvt time="52316" objId="2" seek="48373"/>
        <p14:seekEvt time="52316" objId="2" seek="48373"/>
        <p14:seekEvt time="52484" objId="2" seek="49078"/>
        <p14:seekEvt time="52484" objId="2" seek="49078"/>
        <p14:seekEvt time="52682" objId="2" seek="49280"/>
        <p14:seekEvt time="52683" objId="2" seek="49280"/>
        <p14:seekEvt time="52782" objId="2" seek="49582"/>
        <p14:seekEvt time="52782" objId="2" seek="49582"/>
        <p14:seekEvt time="52833" objId="2" seek="49884"/>
        <p14:seekEvt time="52833" objId="2" seek="49884"/>
        <p14:seekEvt time="52932" objId="2" seek="50086"/>
        <p14:seekEvt time="52933" objId="2" seek="50086"/>
        <p14:seekEvt time="53049" objId="2" seek="50187"/>
        <p14:seekEvt time="53050" objId="2" seek="50187"/>
        <p14:seekEvt time="53183" objId="2" seek="50388"/>
        <p14:seekEvt time="53183" objId="2" seek="50388"/>
        <p14:seekEvt time="53316" objId="2" seek="50590"/>
        <p14:seekEvt time="53316" objId="2" seek="50590"/>
        <p14:seekEvt time="53414" objId="2" seek="50691"/>
        <p14:seekEvt time="53415" objId="2" seek="50691"/>
        <p14:seekEvt time="53749" objId="2" seek="50892"/>
        <p14:seekEvt time="53750" objId="2" seek="50892"/>
        <p14:seekEvt time="53866" objId="2" seek="50993"/>
        <p14:seekEvt time="53866" objId="2" seek="50993"/>
        <p14:seekEvt time="53916" objId="2" seek="51195"/>
        <p14:seekEvt time="53916" objId="2" seek="51195"/>
        <p14:seekEvt time="53982" objId="2" seek="51396"/>
        <p14:seekEvt time="53982" objId="2" seek="51396"/>
        <p14:resumeEvt time="54066" objId="2"/>
        <p14:pauseEvt time="56536" objId="2"/>
        <p14:seekEvt time="56537" objId="2" seek="49884"/>
        <p14:seekEvt time="56537" objId="2" seek="49884"/>
        <p14:seekEvt time="56659" objId="2" seek="50086"/>
        <p14:seekEvt time="56659" objId="2" seek="50086"/>
        <p14:seekEvt time="56699" objId="2" seek="50187"/>
        <p14:seekEvt time="56699" objId="2" seek="50187"/>
        <p14:seekEvt time="56759" objId="2" seek="50590"/>
        <p14:seekEvt time="56760" objId="2" seek="50590"/>
        <p14:seekEvt time="56799" objId="2" seek="50691"/>
        <p14:seekEvt time="56799" objId="2" seek="50691"/>
        <p14:seekEvt time="56849" objId="2" seek="51195"/>
        <p14:seekEvt time="56849" objId="2" seek="51195"/>
        <p14:seekEvt time="56915" objId="2" seek="51396"/>
        <p14:seekEvt time="56916" objId="2" seek="51396"/>
        <p14:seekEvt time="56979" objId="2" seek="51497"/>
        <p14:seekEvt time="56980" objId="2" seek="51497"/>
        <p14:seekEvt time="57262" objId="2" seek="51698"/>
        <p14:seekEvt time="57262" objId="2" seek="51698"/>
        <p14:seekEvt time="57305" objId="2" seek="52001"/>
        <p14:seekEvt time="57305" objId="2" seek="52001"/>
        <p14:seekEvt time="57349" objId="2" seek="52202"/>
        <p14:seekEvt time="57349" objId="2" seek="52202"/>
        <p14:seekEvt time="57390" objId="2" seek="52505"/>
        <p14:seekEvt time="57390" objId="2" seek="52505"/>
        <p14:seekEvt time="57449" objId="2" seek="52706"/>
        <p14:seekEvt time="57450" objId="2" seek="52706"/>
        <p14:seekEvt time="57501" objId="2" seek="53008"/>
        <p14:seekEvt time="57501" objId="2" seek="53008"/>
        <p14:seekEvt time="57583" objId="2" seek="53109"/>
        <p14:seekEvt time="57583" objId="2" seek="53109"/>
        <p14:seekEvt time="57702" objId="2" seek="53311"/>
        <p14:seekEvt time="57702" objId="2" seek="53311"/>
        <p14:seekEvt time="57806" objId="2" seek="53512"/>
        <p14:seekEvt time="57807" objId="2" seek="53512"/>
        <p14:resumeEvt time="57988" objId="2"/>
        <p14:pauseEvt time="59284" objId="2"/>
        <p14:seekEvt time="59285" objId="2" seek="51195"/>
        <p14:seekEvt time="59285" objId="2" seek="51195"/>
        <p14:seekEvt time="59517" objId="2" seek="51396"/>
        <p14:seekEvt time="59517" objId="2" seek="51396"/>
        <p14:seekEvt time="59567" objId="2" seek="51698"/>
        <p14:seekEvt time="59567" objId="2" seek="51698"/>
        <p14:seekEvt time="59617" objId="2" seek="52202"/>
        <p14:seekEvt time="59617" objId="2" seek="52202"/>
        <p14:seekEvt time="59665" objId="2" seek="52807"/>
        <p14:seekEvt time="59665" objId="2" seek="52807"/>
        <p14:seekEvt time="59715" objId="2" seek="53109"/>
        <p14:seekEvt time="59716" objId="2" seek="53109"/>
        <p14:seekEvt time="59800" objId="2" seek="53512"/>
        <p14:seekEvt time="59800" objId="2" seek="53512"/>
        <p14:seekEvt time="59849" objId="2" seek="54016"/>
        <p14:seekEvt time="59849" objId="2" seek="54016"/>
        <p14:seekEvt time="59916" objId="2" seek="54117"/>
        <p14:seekEvt time="59917" objId="2" seek="54117"/>
        <p14:seekEvt time="60083" objId="2" seek="54419"/>
        <p14:seekEvt time="60083" objId="2" seek="54419"/>
        <p14:seekEvt time="60182" objId="2" seek="54923"/>
        <p14:seekEvt time="60182" objId="2" seek="54923"/>
        <p14:seekEvt time="60233" objId="2" seek="55326"/>
        <p14:seekEvt time="60233" objId="2" seek="55326"/>
        <p14:seekEvt time="60332" objId="2" seek="55427"/>
        <p14:seekEvt time="60333" objId="2" seek="55427"/>
        <p14:seekEvt time="60448" objId="2" seek="55629"/>
        <p14:seekEvt time="60449" objId="2" seek="55629"/>
        <p14:seekEvt time="60516" objId="2" seek="55729"/>
        <p14:seekEvt time="60516" objId="2" seek="55729"/>
        <p14:seekEvt time="60583" objId="2" seek="55931"/>
        <p14:seekEvt time="60583" objId="2" seek="55931"/>
        <p14:seekEvt time="60732" objId="2" seek="56133"/>
        <p14:seekEvt time="60733" objId="2" seek="56133"/>
        <p14:resumeEvt time="60999" objId="2"/>
        <p14:pauseEvt time="64484" objId="2"/>
        <p14:seekEvt time="64485" objId="2" seek="55326"/>
        <p14:seekEvt time="64485" objId="2" seek="55326"/>
        <p14:seekEvt time="64520" objId="2" seek="55427"/>
        <p14:seekEvt time="64521" objId="2" seek="55427"/>
        <p14:seekEvt time="64634" objId="2" seek="55729"/>
        <p14:seekEvt time="64634" objId="2" seek="55729"/>
        <p14:seekEvt time="64681" objId="2" seek="56133"/>
        <p14:seekEvt time="64681" objId="2" seek="56133"/>
        <p14:seekEvt time="64750" objId="2" seek="56737"/>
        <p14:seekEvt time="64751" objId="2" seek="56737"/>
        <p14:seekEvt time="64799" objId="2" seek="56939"/>
        <p14:seekEvt time="64800" objId="2" seek="56939"/>
        <p14:seekEvt time="64881" objId="2" seek="57443"/>
        <p14:seekEvt time="64881" objId="2" seek="57443"/>
        <p14:seekEvt time="64966" objId="2" seek="57745"/>
        <p14:seekEvt time="64966" objId="2" seek="57745"/>
        <p14:seekEvt time="65032" objId="2" seek="57846"/>
        <p14:seekEvt time="65033" objId="2" seek="57846"/>
        <p14:seekEvt time="65115" objId="2" seek="58047"/>
        <p14:seekEvt time="65116" objId="2" seek="58047"/>
        <p14:seekEvt time="65200" objId="2" seek="58249"/>
        <p14:seekEvt time="65200" objId="2" seek="58249"/>
        <p14:seekEvt time="65266" objId="2" seek="58551"/>
        <p14:seekEvt time="65266" objId="2" seek="58551"/>
        <p14:seekEvt time="65383" objId="2" seek="58753"/>
        <p14:seekEvt time="65383" objId="2" seek="58753"/>
        <p14:seekEvt time="65465" objId="2" seek="58854"/>
        <p14:seekEvt time="65465" objId="2" seek="58854"/>
        <p14:seekEvt time="65599" objId="2" seek="59055"/>
        <p14:seekEvt time="65599" objId="2" seek="59055"/>
        <p14:seekEvt time="65699" objId="2" seek="59357"/>
        <p14:seekEvt time="65700" objId="2" seek="59357"/>
        <p14:seekEvt time="65749" objId="2" seek="59660"/>
        <p14:seekEvt time="65750" objId="2" seek="59660"/>
        <p14:seekEvt time="65799" objId="2" seek="59861"/>
        <p14:seekEvt time="65799" objId="2" seek="59861"/>
        <p14:seekEvt time="65849" objId="2" seek="60063"/>
        <p14:seekEvt time="65850" objId="2" seek="60063"/>
        <p14:seekEvt time="65950" objId="2" seek="60164"/>
        <p14:seekEvt time="65950" objId="2" seek="60164"/>
        <p14:seekEvt time="66048" objId="2" seek="60365"/>
        <p14:seekEvt time="66048" objId="2" seek="60365"/>
        <p14:seekEvt time="66166" objId="2" seek="60466"/>
        <p14:seekEvt time="66166" objId="2" seek="60466"/>
        <p14:seekEvt time="66234" objId="2" seek="60668"/>
        <p14:seekEvt time="66235" objId="2" seek="60668"/>
        <p14:seekEvt time="66432" objId="2" seek="60869"/>
        <p14:seekEvt time="66433" objId="2" seek="60869"/>
        <p14:seekEvt time="66531" objId="2" seek="60970"/>
        <p14:seekEvt time="66532" objId="2" seek="60970"/>
        <p14:seekEvt time="66581" objId="2" seek="61171"/>
        <p14:seekEvt time="66581" objId="2" seek="61171"/>
        <p14:resumeEvt time="66699" objId="2"/>
        <p14:pauseEvt time="153489" objId="2"/>
        <p14:seekEvt time="153489" objId="2" seek="144312"/>
        <p14:seekEvt time="153490" objId="2" seek="144312"/>
        <p14:seekEvt time="153541" objId="2" seek="144614"/>
        <p14:seekEvt time="153541" objId="2" seek="144614"/>
        <p14:seekEvt time="153602" objId="2" seek="144816"/>
        <p14:seekEvt time="153602" objId="2" seek="144816"/>
        <p14:seekEvt time="153685" objId="2" seek="145320"/>
        <p14:seekEvt time="153685" objId="2" seek="145320"/>
        <p14:seekEvt time="153786" objId="2" seek="145824"/>
        <p14:seekEvt time="153786" objId="2" seek="145824"/>
        <p14:seekEvt time="153903" objId="2" seek="146328"/>
        <p14:seekEvt time="153904" objId="2" seek="146328"/>
        <p14:seekEvt time="153970" objId="2" seek="146630"/>
        <p14:seekEvt time="153970" objId="2" seek="146630"/>
        <p14:seekEvt time="154036" objId="2" seek="146932"/>
        <p14:seekEvt time="154036" objId="2" seek="146932"/>
        <p14:seekEvt time="154120" objId="2" seek="147436"/>
        <p14:seekEvt time="154120" objId="2" seek="147436"/>
        <p14:seekEvt time="154168" objId="2" seek="147638"/>
        <p14:seekEvt time="154168" objId="2" seek="147638"/>
        <p14:seekEvt time="154236" objId="2" seek="148041"/>
        <p14:seekEvt time="154236" objId="2" seek="148041"/>
        <p14:seekEvt time="154303" objId="2" seek="148545"/>
        <p14:seekEvt time="154303" objId="2" seek="148545"/>
        <p14:seekEvt time="154353" objId="2" seek="148948"/>
        <p14:seekEvt time="154354" objId="2" seek="148948"/>
        <p14:seekEvt time="154437" objId="2" seek="149049"/>
        <p14:seekEvt time="154437" objId="2" seek="149049"/>
        <p14:seekEvt time="154501" objId="2" seek="149855"/>
        <p14:seekEvt time="154501" objId="2" seek="149855"/>
        <p14:seekEvt time="154603" objId="2" seek="150560"/>
        <p14:seekEvt time="154604" objId="2" seek="150560"/>
        <p14:seekEvt time="154669" objId="2" seek="151669"/>
        <p14:seekEvt time="154670" objId="2" seek="151669"/>
        <p14:seekEvt time="154770" objId="2" seek="152777"/>
        <p14:seekEvt time="154770" objId="2" seek="152777"/>
        <p14:seekEvt time="154819" objId="2" seek="152979"/>
        <p14:seekEvt time="154820" objId="2" seek="152979"/>
        <p14:seekEvt time="154870" objId="2" seek="153180"/>
        <p14:seekEvt time="154871" objId="2" seek="153180"/>
        <p14:seekEvt time="154951" objId="2" seek="153281"/>
        <p14:seekEvt time="154952" objId="2" seek="153281"/>
        <p14:seekEvt time="155968" objId="2" seek="152979"/>
        <p14:seekEvt time="155968" objId="2" seek="152979"/>
        <p14:seekEvt time="156072" objId="2" seek="152777"/>
        <p14:seekEvt time="156072" objId="2" seek="152777"/>
        <p14:seekEvt time="156120" objId="2" seek="152677"/>
        <p14:seekEvt time="156120" objId="2" seek="152677"/>
        <p14:seekEvt time="156268" objId="2" seek="152374"/>
        <p14:seekEvt time="156269" objId="2" seek="152374"/>
        <p14:seekEvt time="156320" objId="2" seek="152173"/>
        <p14:seekEvt time="156320" objId="2" seek="152173"/>
        <p14:seekEvt time="156403" objId="2" seek="151870"/>
        <p14:seekEvt time="156403" objId="2" seek="151870"/>
        <p14:seekEvt time="156503" objId="2" seek="151568"/>
        <p14:seekEvt time="156503" objId="2" seek="151568"/>
        <p14:seekEvt time="158203" objId="2" seek="151870"/>
        <p14:seekEvt time="158203" objId="2" seek="151870"/>
        <p14:seekEvt time="158269" objId="2" seek="151971"/>
        <p14:seekEvt time="158269" objId="2" seek="151971"/>
        <p14:seekEvt time="158319" objId="2" seek="152173"/>
        <p14:seekEvt time="158319" objId="2" seek="152173"/>
        <p14:seekEvt time="158403" objId="2" seek="152475"/>
        <p14:seekEvt time="158403" objId="2" seek="152475"/>
        <p14:seekEvt time="158518" objId="2" seek="152677"/>
        <p14:seekEvt time="158519" objId="2" seek="152677"/>
        <p14:seekEvt time="158601" objId="2" seek="152777"/>
        <p14:seekEvt time="158601" objId="2" seek="152777"/>
        <p14:seekEvt time="158667" objId="2" seek="152979"/>
        <p14:seekEvt time="158667" objId="2" seek="152979"/>
        <p14:seekEvt time="158835" objId="2" seek="153281"/>
        <p14:seekEvt time="158835" objId="2" seek="153281"/>
        <p14:seekEvt time="158936" objId="2" seek="153483"/>
        <p14:seekEvt time="158936" objId="2" seek="153483"/>
        <p14:seekEvt time="159036" objId="2" seek="153684"/>
        <p14:seekEvt time="159036" objId="2" seek="153684"/>
        <p14:seekEvt time="159086" objId="2" seek="153785"/>
        <p14:seekEvt time="159086" objId="2" seek="153785"/>
        <p14:seekEvt time="159171" objId="2" seek="154087"/>
        <p14:seekEvt time="159171" objId="2" seek="154087"/>
        <p14:seekEvt time="159235" objId="2" seek="154289"/>
        <p14:seekEvt time="159235" objId="2" seek="154289"/>
        <p14:seekEvt time="159285" objId="2" seek="154591"/>
        <p14:seekEvt time="159285" objId="2" seek="154591"/>
        <p14:seekEvt time="159337" objId="2" seek="155297"/>
        <p14:seekEvt time="159337" objId="2" seek="155297"/>
        <p14:seekEvt time="159419" objId="2" seek="155599"/>
        <p14:seekEvt time="159419" objId="2" seek="155599"/>
        <p14:seekEvt time="159619" objId="2" seek="155801"/>
        <p14:seekEvt time="159619" objId="2" seek="155801"/>
        <p14:seekEvt time="159719" objId="2" seek="155901"/>
        <p14:seekEvt time="159719" objId="2" seek="155901"/>
        <p14:seekEvt time="159803" objId="2" seek="156103"/>
        <p14:seekEvt time="159803" objId="2" seek="156103"/>
        <p14:seekEvt time="159871" objId="2" seek="156405"/>
        <p14:seekEvt time="159871" objId="2" seek="156405"/>
        <p14:seekEvt time="159986" objId="2" seek="156607"/>
        <p14:seekEvt time="159986" objId="2" seek="156607"/>
        <p14:seekEvt time="160053" objId="2" seek="156708"/>
        <p14:seekEvt time="160053" objId="2" seek="156708"/>
        <p14:seekEvt time="160152" objId="2" seek="156909"/>
        <p14:seekEvt time="160153" objId="2" seek="156909"/>
        <p14:seekEvt time="160202" objId="2" seek="157111"/>
        <p14:seekEvt time="160202" objId="2" seek="157111"/>
        <p14:seekEvt time="160302" objId="2" seek="157211"/>
        <p14:seekEvt time="160303" objId="2" seek="157211"/>
        <p14:seekEvt time="160420" objId="2" seek="157413"/>
        <p14:seekEvt time="160420" objId="2" seek="157413"/>
        <p14:seekEvt time="160485" objId="2" seek="157615"/>
        <p14:seekEvt time="160485" objId="2" seek="157615"/>
        <p14:seekEvt time="160534" objId="2" seek="157715"/>
        <p14:seekEvt time="160534" objId="2" seek="157715"/>
        <p14:seekEvt time="160651" objId="2" seek="157917"/>
        <p14:seekEvt time="160651" objId="2" seek="157917"/>
        <p14:seekEvt time="160734" objId="2" seek="158018"/>
        <p14:seekEvt time="160735" objId="2" seek="158018"/>
        <p14:seekEvt time="160902" objId="2" seek="158219"/>
        <p14:seekEvt time="160902" objId="2" seek="158219"/>
        <p14:seekEvt time="160986" objId="2" seek="158421"/>
        <p14:seekEvt time="160986" objId="2" seek="158421"/>
        <p14:seekEvt time="161086" objId="2" seek="158522"/>
        <p14:seekEvt time="161086" objId="2" seek="158522"/>
        <p14:seekEvt time="161170" objId="2" seek="158723"/>
        <p14:seekEvt time="161170" objId="2" seek="158723"/>
        <p14:seekEvt time="161269" objId="2" seek="158824"/>
        <p14:seekEvt time="161269" objId="2" seek="158824"/>
        <p14:seekEvt time="161319" objId="2" seek="159025"/>
        <p14:seekEvt time="161319" objId="2" seek="159025"/>
        <p14:resumeEvt time="161772" objId="2"/>
        <p14:stopEvt time="164956" objId="2"/>
        <p14:playEvt time="164958" objId="2"/>
        <p14:stopEvt time="166468" objId="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0000" y="1231900"/>
            <a:ext cx="7810500" cy="482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2500"/>
              </a:lnSpc>
              <a:defRPr/>
            </a:pPr>
            <a:r>
              <a:rPr lang="en-US" sz="3200" b="1">
                <a:solidFill>
                  <a:srgbClr val="FFFFFF"/>
                </a:solidFill>
                <a:latin typeface="微软雅黑"/>
              </a:rPr>
              <a:t>Thank You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"/>
    </mc:Choice>
    <mc:Fallback>
      <p:transition spd="slow" advTm="31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426700" cy="586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00" y="2527300"/>
            <a:ext cx="7810500" cy="393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1">
                <a:solidFill>
                  <a:srgbClr val="FFFFFF"/>
                </a:solidFill>
                <a:latin typeface="微软雅黑"/>
              </a:rPr>
              <a:t>Project Overview and Objectives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1270000" y="1765300"/>
            <a:ext cx="78105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111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微软雅黑"/>
              </a:rPr>
              <a:t>Section 1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4"/>
    </mc:Choice>
    <mc:Fallback>
      <p:transition spd="slow" advTm="47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990600" y="1244600"/>
            <a:ext cx="8369300" cy="3810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3700" y="342900"/>
            <a:ext cx="95631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Introduction to Market Eye System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0"/>
    </mc:Choice>
    <mc:Fallback>
      <p:transition spd="slow" advTm="368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41300" y="1663700"/>
            <a:ext cx="0" cy="7112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3619500" y="1663700"/>
            <a:ext cx="0" cy="7112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6985000" y="1663700"/>
            <a:ext cx="0" cy="7112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62000" y="1803400"/>
            <a:ext cx="20701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1764"/>
              </a:lnSpc>
              <a:defRPr/>
            </a:pPr>
            <a:r>
              <a:rPr lang="en-US" sz="3400" b="1">
                <a:solidFill>
                  <a:srgbClr val="FFFFFF"/>
                </a:solidFill>
                <a:latin typeface="苹方-简"/>
              </a:rPr>
              <a:t>01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31800" y="2476500"/>
            <a:ext cx="2667000" cy="572226"/>
          </a:xfrm>
          <a:prstGeom prst="rect">
            <a:avLst/>
          </a:prstGeom>
          <a:solidFill>
            <a:srgbClr val="166A7F"/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 dirty="0">
                <a:solidFill>
                  <a:srgbClr val="FFFFFF"/>
                </a:solidFill>
                <a:latin typeface="苹方-简"/>
              </a:rPr>
              <a:t>Automated Analysis Efficiency</a:t>
            </a:r>
            <a:endParaRPr lang="en-US" sz="1100" dirty="0"/>
          </a:p>
        </p:txBody>
      </p:sp>
      <p:sp>
        <p:nvSpPr>
          <p:cNvPr id="10" name="TextBox 10"/>
          <p:cNvSpPr txBox="1"/>
          <p:nvPr/>
        </p:nvSpPr>
        <p:spPr>
          <a:xfrm>
            <a:off x="431800" y="3098800"/>
            <a:ext cx="2667000" cy="1581150"/>
          </a:xfrm>
          <a:prstGeom prst="rect">
            <a:avLst/>
          </a:prstGeom>
          <a:solidFill>
            <a:srgbClr val="166A7F"/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US" sz="1400" b="0" dirty="0">
                <a:solidFill>
                  <a:srgbClr val="FFFFFF"/>
                </a:solidFill>
                <a:latin typeface="苹方-简"/>
              </a:rPr>
              <a:t>Streamline stock market data analysis through automation, reducing manual effort and enhancing real-time investment insights for users.</a:t>
            </a:r>
            <a:endParaRPr lang="en-US" sz="1100" dirty="0"/>
          </a:p>
        </p:txBody>
      </p:sp>
      <p:sp>
        <p:nvSpPr>
          <p:cNvPr id="11" name="TextBox 11"/>
          <p:cNvSpPr txBox="1"/>
          <p:nvPr/>
        </p:nvSpPr>
        <p:spPr>
          <a:xfrm>
            <a:off x="431800" y="254000"/>
            <a:ext cx="93472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Key Objectives of the Project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025900" y="1778000"/>
            <a:ext cx="20701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1764"/>
              </a:lnSpc>
              <a:defRPr/>
            </a:pPr>
            <a:r>
              <a:rPr lang="en-US" sz="3400" b="1">
                <a:solidFill>
                  <a:srgbClr val="FFFFFF"/>
                </a:solidFill>
                <a:latin typeface="苹方-简"/>
              </a:rPr>
              <a:t>02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3816350" y="2451100"/>
            <a:ext cx="2559050" cy="572226"/>
          </a:xfrm>
          <a:prstGeom prst="rect">
            <a:avLst/>
          </a:prstGeom>
          <a:solidFill>
            <a:srgbClr val="166A7F"/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 dirty="0">
                <a:solidFill>
                  <a:srgbClr val="FFFFFF"/>
                </a:solidFill>
                <a:latin typeface="苹方-简"/>
              </a:rPr>
              <a:t>Enhanced Prediction Accuracy</a:t>
            </a:r>
            <a:endParaRPr lang="en-US" sz="1100" dirty="0"/>
          </a:p>
        </p:txBody>
      </p:sp>
      <p:sp>
        <p:nvSpPr>
          <p:cNvPr id="14" name="TextBox 14"/>
          <p:cNvSpPr txBox="1"/>
          <p:nvPr/>
        </p:nvSpPr>
        <p:spPr>
          <a:xfrm>
            <a:off x="3816350" y="3073400"/>
            <a:ext cx="2559050" cy="1581150"/>
          </a:xfrm>
          <a:prstGeom prst="rect">
            <a:avLst/>
          </a:prstGeom>
          <a:solidFill>
            <a:srgbClr val="166A7F"/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 dirty="0">
                <a:solidFill>
                  <a:srgbClr val="FFFFFF"/>
                </a:solidFill>
                <a:latin typeface="苹方-简"/>
              </a:rPr>
              <a:t>Aim for a minimum of 85% accuracy in stock price forecasts by employing advanced algorithms and diverse forecasting techniques.</a:t>
            </a:r>
            <a:endParaRPr lang="en-US" sz="1100" dirty="0"/>
          </a:p>
        </p:txBody>
      </p:sp>
      <p:sp>
        <p:nvSpPr>
          <p:cNvPr id="15" name="TextBox 15"/>
          <p:cNvSpPr txBox="1"/>
          <p:nvPr/>
        </p:nvSpPr>
        <p:spPr>
          <a:xfrm>
            <a:off x="7467600" y="1765300"/>
            <a:ext cx="20701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1764"/>
              </a:lnSpc>
              <a:defRPr/>
            </a:pPr>
            <a:r>
              <a:rPr lang="en-US" sz="3400" b="1">
                <a:solidFill>
                  <a:srgbClr val="FFFFFF"/>
                </a:solidFill>
                <a:latin typeface="苹方-简"/>
              </a:rPr>
              <a:t>03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7258050" y="2438400"/>
            <a:ext cx="2559050" cy="572226"/>
          </a:xfrm>
          <a:prstGeom prst="rect">
            <a:avLst/>
          </a:prstGeom>
          <a:solidFill>
            <a:srgbClr val="166A7F"/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250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苹方-简"/>
              </a:rPr>
              <a:t>Intuitive User Experience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7258050" y="3060700"/>
            <a:ext cx="2559050" cy="1581150"/>
          </a:xfrm>
          <a:prstGeom prst="rect">
            <a:avLst/>
          </a:prstGeom>
          <a:solidFill>
            <a:srgbClr val="166A7F"/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苹方-简"/>
              </a:rPr>
              <a:t>Design a user-friendly interface that simplifies access to analytical tools, catering to investors with varying levels of expertise.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4"/>
    </mc:Choice>
    <mc:Fallback>
      <p:transition spd="slow" advTm="48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0600" y="2108200"/>
            <a:ext cx="5283200" cy="1079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微软雅黑"/>
              </a:rPr>
              <a:t>Implementing comprehensive security protocols, including encryption and access controls, is vital for protecting sensitive financial data, ensuring data integrity, and maintaining user trust in the Market Eye AI-Powered Stock Analysis System.</a:t>
            </a:r>
            <a:endParaRPr lang="en-US" sz="110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7000" b="7000"/>
          <a:stretch>
            <a:fillRect/>
          </a:stretch>
        </p:blipFill>
        <p:spPr>
          <a:xfrm>
            <a:off x="4800600" y="1587500"/>
            <a:ext cx="2984500" cy="88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26000" y="1358900"/>
            <a:ext cx="52578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14285"/>
              </a:lnSpc>
              <a:defRPr/>
            </a:pPr>
            <a:r>
              <a:rPr lang="en-US" sz="1400" b="1">
                <a:solidFill>
                  <a:srgbClr val="FFFFFF"/>
                </a:solidFill>
                <a:latin typeface="微软雅黑"/>
              </a:rPr>
              <a:t>Robust Security Measures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368300" y="381000"/>
            <a:ext cx="96012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Importance of System Security and Data Integrity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7400" y="1244600"/>
            <a:ext cx="381000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4"/>
    </mc:Choice>
    <mc:Fallback>
      <p:transition spd="slow" advTm="576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990600" y="1244600"/>
            <a:ext cx="8369300" cy="3810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3700" y="342900"/>
            <a:ext cx="95631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Overview of Data Collection and Analysis Techniques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4"/>
    </mc:Choice>
    <mc:Fallback>
      <p:transition spd="slow" advTm="37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00" b="2000"/>
          <a:stretch>
            <a:fillRect/>
          </a:stretch>
        </p:blipFill>
        <p:spPr>
          <a:xfrm>
            <a:off x="0" y="0"/>
            <a:ext cx="10426700" cy="586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00" y="2527300"/>
            <a:ext cx="7810500" cy="393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538"/>
              </a:lnSpc>
              <a:defRPr/>
            </a:pPr>
            <a:r>
              <a:rPr lang="en-US" sz="2600" b="1">
                <a:solidFill>
                  <a:srgbClr val="FFFFFF"/>
                </a:solidFill>
                <a:latin typeface="微软雅黑"/>
              </a:rPr>
              <a:t>Features and Technical Implementation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1270000" y="1765300"/>
            <a:ext cx="78105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1111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微软雅黑"/>
              </a:rPr>
              <a:t>Section 2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4"/>
    </mc:Choice>
    <mc:Fallback>
      <p:transition spd="slow" advTm="31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200" y="1174750"/>
            <a:ext cx="6375400" cy="380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indent="0" algn="l">
              <a:lnSpc>
                <a:spcPct val="171428"/>
              </a:lnSpc>
              <a:defRPr/>
            </a:pPr>
            <a:r>
              <a:rPr lang="en-US" sz="1400" b="1" dirty="0">
                <a:solidFill>
                  <a:schemeClr val="tx1"/>
                </a:solidFill>
                <a:latin typeface="微软雅黑"/>
              </a:rPr>
              <a:t>  Multi-Factor Authentication (MFA)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4200" y="1568450"/>
            <a:ext cx="6375400" cy="577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200" b="0" dirty="0">
                <a:solidFill>
                  <a:schemeClr val="tx1"/>
                </a:solidFill>
                <a:latin typeface="微软雅黑"/>
              </a:rPr>
              <a:t>  The implementation of MFA significantly enhances security by requiring users to verify their identity through multiple methods, reducing the risk of unauthorized access.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3000" r="3000"/>
          <a:stretch>
            <a:fillRect/>
          </a:stretch>
        </p:blipFill>
        <p:spPr>
          <a:xfrm>
            <a:off x="7264400" y="1231900"/>
            <a:ext cx="2286000" cy="128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4200" y="2412500"/>
            <a:ext cx="6375400" cy="380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indent="0" algn="l">
              <a:lnSpc>
                <a:spcPct val="171428"/>
              </a:lnSpc>
              <a:defRPr/>
            </a:pPr>
            <a:r>
              <a:rPr lang="en-US" sz="1400" b="1" dirty="0">
                <a:solidFill>
                  <a:schemeClr val="tx1"/>
                </a:solidFill>
                <a:latin typeface="微软雅黑"/>
              </a:rPr>
              <a:t>  Role-Based Access Control (RBAC)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4200" y="2818899"/>
            <a:ext cx="6375400" cy="927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200" b="0" dirty="0">
                <a:solidFill>
                  <a:schemeClr val="tx1"/>
                </a:solidFill>
                <a:latin typeface="微软雅黑"/>
              </a:rPr>
              <a:t> RBAC ensures that users are granted permissions strictly aligned with their job responsibilities, minimizing exposure to sensitive data and maintaining operational security.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t="4000" b="4000"/>
          <a:stretch>
            <a:fillRect/>
          </a:stretch>
        </p:blipFill>
        <p:spPr>
          <a:xfrm>
            <a:off x="7277100" y="2654300"/>
            <a:ext cx="2286000" cy="128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1500" y="4057650"/>
            <a:ext cx="6375400" cy="380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indent="0" algn="l">
              <a:lnSpc>
                <a:spcPct val="171428"/>
              </a:lnSpc>
              <a:defRPr/>
            </a:pPr>
            <a:r>
              <a:rPr lang="en-US" sz="1400" b="1" dirty="0">
                <a:solidFill>
                  <a:schemeClr val="tx1"/>
                </a:solidFill>
                <a:latin typeface="微软雅黑"/>
              </a:rPr>
              <a:t>  Data Encryption Standards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71500" y="4451349"/>
            <a:ext cx="6375400" cy="927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200" b="0" dirty="0">
                <a:solidFill>
                  <a:schemeClr val="tx1"/>
                </a:solidFill>
                <a:latin typeface="微软雅黑"/>
              </a:rPr>
              <a:t> Utilizing advanced encryption methods, such as AES-256, protects user credentials and sensitive information both at rest and during transmission, ensuring data confidentiality and integrity.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6000" r="6000"/>
          <a:stretch>
            <a:fillRect/>
          </a:stretch>
        </p:blipFill>
        <p:spPr>
          <a:xfrm>
            <a:off x="7264400" y="4114800"/>
            <a:ext cx="2286000" cy="128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31800" y="254000"/>
            <a:ext cx="93472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User Authentication and Access Control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9"/>
    </mc:Choice>
    <mc:Fallback>
      <p:transition spd="slow" advTm="406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75900" cy="5854700"/>
          </a:xfrm>
          <a:prstGeom prst="roundRect">
            <a:avLst>
              <a:gd name="adj" fmla="val 3470"/>
            </a:avLst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8000" r="8000"/>
          <a:stretch>
            <a:fillRect/>
          </a:stretch>
        </p:blipFill>
        <p:spPr>
          <a:xfrm rot="-1020000">
            <a:off x="2298700" y="1638300"/>
            <a:ext cx="1117600" cy="121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8000" b="8000"/>
          <a:stretch>
            <a:fillRect/>
          </a:stretch>
        </p:blipFill>
        <p:spPr>
          <a:xfrm rot="6060000" flipH="1" flipV="1">
            <a:off x="6896100" y="1752600"/>
            <a:ext cx="1206500" cy="1117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11400" y="1689100"/>
            <a:ext cx="1041400" cy="1016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3076"/>
              </a:lnSpc>
              <a:defRPr/>
            </a:pPr>
            <a:r>
              <a:rPr lang="en-US" sz="6500" b="0">
                <a:solidFill>
                  <a:srgbClr val="FFFFFF"/>
                </a:solidFill>
                <a:latin typeface="微软雅黑"/>
              </a:rPr>
              <a:t>01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787400" y="3975100"/>
            <a:ext cx="4013200" cy="1079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微软雅黑"/>
              </a:rPr>
              <a:t>Employing a combination of web scraping, API integration, and user-reported data ensures a comprehensive dataset for accurate market analysis and investment insights.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787400" y="3441700"/>
            <a:ext cx="40132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875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Diverse Data Acquisition Techniques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5511800" y="3924300"/>
            <a:ext cx="3924300" cy="1346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5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微软雅黑"/>
              </a:rPr>
              <a:t>Utilizing reputable financial exchanges, news aggregators, and public databases enhances data reliability, fostering informed decision-making and effective stock performance forecasting.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5511800" y="3429000"/>
            <a:ext cx="39243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8750"/>
              </a:lnSpc>
              <a:defRPr/>
            </a:pPr>
            <a:r>
              <a:rPr lang="en-US" sz="1600" b="1">
                <a:solidFill>
                  <a:srgbClr val="FFFFFF"/>
                </a:solidFill>
                <a:latin typeface="微软雅黑"/>
              </a:rPr>
              <a:t>Quality Assurance from Sources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6946900" y="1701800"/>
            <a:ext cx="1041400" cy="1016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3076"/>
              </a:lnSpc>
              <a:defRPr/>
            </a:pPr>
            <a:r>
              <a:rPr lang="en-US" sz="6500" b="0">
                <a:solidFill>
                  <a:srgbClr val="FFFFFF"/>
                </a:solidFill>
                <a:latin typeface="微软雅黑"/>
              </a:rPr>
              <a:t>02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95300" y="571500"/>
            <a:ext cx="9347200" cy="317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10000"/>
              </a:lnSpc>
              <a:defRPr/>
            </a:pPr>
            <a:r>
              <a:rPr lang="en-US" sz="2000" b="1">
                <a:solidFill>
                  <a:srgbClr val="FFFFFF"/>
                </a:solidFill>
                <a:latin typeface="微软雅黑"/>
              </a:rPr>
              <a:t>Data Collection Methods and Sources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6"/>
    </mc:Choice>
    <mc:Fallback>
      <p:transition spd="slow" advTm="318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4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576</Words>
  <Application>Microsoft Office PowerPoint</Application>
  <PresentationFormat>Custom</PresentationFormat>
  <Paragraphs>65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微软雅黑</vt:lpstr>
      <vt:lpstr>Arial</vt:lpstr>
      <vt:lpstr>Calibri</vt:lpstr>
      <vt:lpstr>苹方-简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juma alghafli</dc:creator>
  <cp:lastModifiedBy>juma alghafli</cp:lastModifiedBy>
  <cp:revision>2</cp:revision>
  <dcterms:created xsi:type="dcterms:W3CDTF">2006-08-16T00:00:00Z</dcterms:created>
  <dcterms:modified xsi:type="dcterms:W3CDTF">2025-05-13T23:06:05Z</dcterms:modified>
</cp:coreProperties>
</file>